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BCFFD8C-5112-43AC-B18E-BEF2BF9DB782}" type="datetimeFigureOut">
              <a:rPr lang="es-MX" smtClean="0"/>
              <a:pPr/>
              <a:t>25/04/2012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B4920A2-883E-41FE-A1CE-EB59736520C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es.wikipedia.org/wiki/Aeropuerto" TargetMode="External"/><Relationship Id="rId2" Type="http://schemas.openxmlformats.org/officeDocument/2006/relationships/hyperlink" Target="http://es.wikipedia.org/wiki/Ferrocarri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67544" y="0"/>
            <a:ext cx="7772400" cy="1470025"/>
          </a:xfrm>
        </p:spPr>
        <p:txBody>
          <a:bodyPr>
            <a:normAutofit/>
          </a:bodyPr>
          <a:lstStyle/>
          <a:p>
            <a:r>
              <a:rPr lang="es-MX" sz="5400" dirty="0" smtClean="0">
                <a:latin typeface="Berlin Sans FB" pitchFamily="34" charset="0"/>
              </a:rPr>
              <a:t>SAN BUENAVENTURA</a:t>
            </a:r>
            <a:endParaRPr lang="es-MX" sz="5400" dirty="0">
              <a:latin typeface="Berlin Sans FB" pitchFamily="34" charset="0"/>
            </a:endParaRPr>
          </a:p>
        </p:txBody>
      </p:sp>
      <p:pic>
        <p:nvPicPr>
          <p:cNvPr id="1026" name="Picture 2" descr="http://www.sanbuena.com/escud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704856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agenes.mailxmail.com/cursos/imagenes/9/0/maiz_7309_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2924944"/>
            <a:ext cx="9144000" cy="1143000"/>
          </a:xfrm>
        </p:spPr>
        <p:txBody>
          <a:bodyPr>
            <a:noAutofit/>
          </a:bodyPr>
          <a:lstStyle/>
          <a:p>
            <a:r>
              <a:rPr lang="es-MX" sz="9600" b="1" dirty="0" smtClean="0">
                <a:solidFill>
                  <a:schemeClr val="bg1"/>
                </a:solidFill>
              </a:rPr>
              <a:t>ACTIVIDADES ECONÓMICAS</a:t>
            </a:r>
            <a:endParaRPr lang="es-MX" sz="9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s-MX" b="1" dirty="0"/>
              <a:t>AGRICULTURA</a:t>
            </a:r>
            <a:endParaRPr lang="es-MX" dirty="0"/>
          </a:p>
          <a:p>
            <a:pPr algn="just">
              <a:buNone/>
            </a:pPr>
            <a:r>
              <a:rPr lang="es-MX" dirty="0"/>
              <a:t>De los cultivos destaca la producción de trigo, maíz, verduras y forrajes</a:t>
            </a:r>
            <a:r>
              <a:rPr lang="es-MX" dirty="0" smtClean="0"/>
              <a:t>.</a:t>
            </a:r>
          </a:p>
          <a:p>
            <a:pPr algn="just">
              <a:buNone/>
            </a:pPr>
            <a:endParaRPr lang="es-MX" dirty="0"/>
          </a:p>
          <a:p>
            <a:pPr algn="just">
              <a:buNone/>
            </a:pPr>
            <a:endParaRPr lang="es-MX" dirty="0" smtClean="0"/>
          </a:p>
          <a:p>
            <a:pPr algn="just">
              <a:buNone/>
            </a:pPr>
            <a:endParaRPr lang="es-MX" dirty="0"/>
          </a:p>
          <a:p>
            <a:r>
              <a:rPr lang="es-MX" b="1" dirty="0"/>
              <a:t>GANADERÍA</a:t>
            </a:r>
            <a:endParaRPr lang="es-MX" dirty="0"/>
          </a:p>
          <a:p>
            <a:pPr>
              <a:buNone/>
            </a:pPr>
            <a:r>
              <a:rPr lang="es-MX" dirty="0"/>
              <a:t>Se cría ganado bovino para carne de registro, caprino, porcino y aves.</a:t>
            </a:r>
          </a:p>
          <a:p>
            <a:endParaRPr lang="es-MX" dirty="0"/>
          </a:p>
        </p:txBody>
      </p:sp>
      <p:pic>
        <p:nvPicPr>
          <p:cNvPr id="22530" name="Picture 2" descr="http://thefxmedia.com/wp-content/gallery/articulos/trigo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2376263" cy="1646238"/>
          </a:xfrm>
          <a:prstGeom prst="rect">
            <a:avLst/>
          </a:prstGeom>
          <a:noFill/>
        </p:spPr>
      </p:pic>
      <p:pic>
        <p:nvPicPr>
          <p:cNvPr id="22532" name="Picture 4" descr="http://imagenes.mailxmail.com/cursos/imagenes/9/0/maiz_7309_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700808"/>
            <a:ext cx="2376264" cy="1584176"/>
          </a:xfrm>
          <a:prstGeom prst="rect">
            <a:avLst/>
          </a:prstGeom>
          <a:noFill/>
        </p:spPr>
      </p:pic>
      <p:pic>
        <p:nvPicPr>
          <p:cNvPr id="22534" name="Picture 6" descr="http://www.pasturasyforrajes.com/uploads/images/novillo-pastoreand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628800"/>
            <a:ext cx="2130628" cy="1599853"/>
          </a:xfrm>
          <a:prstGeom prst="rect">
            <a:avLst/>
          </a:prstGeom>
          <a:noFill/>
        </p:spPr>
      </p:pic>
      <p:pic>
        <p:nvPicPr>
          <p:cNvPr id="22536" name="Picture 8" descr="http://bioagricultura.files.wordpress.com/2011/08/ganado-bovin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5161522"/>
            <a:ext cx="2259310" cy="1291814"/>
          </a:xfrm>
          <a:prstGeom prst="rect">
            <a:avLst/>
          </a:prstGeom>
          <a:noFill/>
        </p:spPr>
      </p:pic>
      <p:pic>
        <p:nvPicPr>
          <p:cNvPr id="22538" name="Picture 10" descr="http://static.perulactea.com/wp-content/uploads/2009/09/Caprinos_Maja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4941168"/>
            <a:ext cx="2319164" cy="1499962"/>
          </a:xfrm>
          <a:prstGeom prst="rect">
            <a:avLst/>
          </a:prstGeom>
          <a:noFill/>
        </p:spPr>
      </p:pic>
      <p:pic>
        <p:nvPicPr>
          <p:cNvPr id="22540" name="Picture 12" descr="http://www.kalipedia.com/kalipediamedia/geografia/media/200808/01/geoecuador/20080801klpgeogec_59_Ies_SC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4797152"/>
            <a:ext cx="2111127" cy="1412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ctr"/>
            <a:r>
              <a:rPr lang="es-MX" b="1" dirty="0"/>
              <a:t>INDUSTRIA</a:t>
            </a:r>
            <a:endParaRPr lang="es-MX" dirty="0"/>
          </a:p>
          <a:p>
            <a:pPr>
              <a:buNone/>
            </a:pPr>
            <a:r>
              <a:rPr lang="es-MX" dirty="0"/>
              <a:t>Existe industria manufacturera de artículos de madera , elaboración de productos alimenticios (queso y crema ) y transformación de minerales no metálicos.</a:t>
            </a:r>
          </a:p>
          <a:p>
            <a:pPr algn="ctr"/>
            <a:r>
              <a:rPr lang="es-MX" b="1" dirty="0"/>
              <a:t>COMERCIO</a:t>
            </a:r>
            <a:endParaRPr lang="es-MX" dirty="0"/>
          </a:p>
          <a:p>
            <a:pPr>
              <a:buNone/>
            </a:pPr>
            <a:r>
              <a:rPr lang="es-MX" dirty="0"/>
              <a:t>Esta actividad se orienta principalmente a la compraventa de alimentos, ; prendas de vestir y artículos de uso personal; compraventa en tiendas de autoservicio y de departamentos especializados por línea de mercancía; gases, combustibles y lubricantes; materias primas, materiales y auxiliares; de bienes inmuebles y artículos diversos; de equipo de transporte, refacciones y accesorios.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048672"/>
          </a:xfrm>
        </p:spPr>
        <p:txBody>
          <a:bodyPr>
            <a:normAutofit lnSpcReduction="10000"/>
          </a:bodyPr>
          <a:lstStyle/>
          <a:p>
            <a:pPr algn="ctr"/>
            <a:r>
              <a:rPr lang="es-MX" sz="5400" b="1" dirty="0" smtClean="0"/>
              <a:t>SERVICIOS</a:t>
            </a:r>
          </a:p>
          <a:p>
            <a:endParaRPr lang="es-MX" dirty="0"/>
          </a:p>
          <a:p>
            <a:r>
              <a:rPr lang="es-MX" sz="4000" dirty="0"/>
              <a:t>En el municipio es posible contratar los servicios de alojamiento temporal, enseñanza, investigación científica, difusión cultural, preparación y venta de alimentos y bebidas, recreativos y de esparcimiento, personales, para el hogar y otros.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ssets.zocalo.com.mx/sized/images/uploads/articles/124870415167-590x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6000" dirty="0" smtClean="0"/>
              <a:t>Tradiciones</a:t>
            </a:r>
            <a:endParaRPr lang="es-MX" sz="6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91264" cy="3196952"/>
          </a:xfrm>
        </p:spPr>
        <p:txBody>
          <a:bodyPr>
            <a:normAutofit fontScale="92500" lnSpcReduction="10000"/>
          </a:bodyPr>
          <a:lstStyle/>
          <a:p>
            <a:r>
              <a:rPr lang="es-MX" sz="4000" dirty="0"/>
              <a:t>Durante el mes de Julio se llevan a cabo ferias que tienen el nombre de festejos de "Ferias del 14 de Julio" y </a:t>
            </a:r>
            <a:r>
              <a:rPr lang="es-MX" sz="4000" dirty="0">
                <a:solidFill>
                  <a:schemeClr val="bg1"/>
                </a:solidFill>
              </a:rPr>
              <a:t>su celebración es en honor del Santo Patrono de San Buenaventura.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04664"/>
            <a:ext cx="5987008" cy="1143000"/>
          </a:xfrm>
        </p:spPr>
        <p:txBody>
          <a:bodyPr>
            <a:normAutofit fontScale="90000"/>
          </a:bodyPr>
          <a:lstStyle/>
          <a:p>
            <a:r>
              <a:rPr lang="es-MX" sz="5400" dirty="0" smtClean="0"/>
              <a:t>Centros Turísticos</a:t>
            </a:r>
            <a:endParaRPr lang="es-MX" sz="5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124744"/>
            <a:ext cx="5436096" cy="547260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s-MX" sz="4800" dirty="0"/>
          </a:p>
          <a:p>
            <a:r>
              <a:rPr lang="es-MX" sz="4800" dirty="0"/>
              <a:t>Los baños de Santa Rita; La Cascada en San Antonio de la Cascada; las aguas termales "la Azufrosa"; Pozo San Lucas; y sus tradicionales Feria Regionales del 14 de Julio.</a:t>
            </a:r>
          </a:p>
          <a:p>
            <a:endParaRPr lang="es-MX" dirty="0"/>
          </a:p>
        </p:txBody>
      </p:sp>
      <p:pic>
        <p:nvPicPr>
          <p:cNvPr id="27650" name="Picture 2" descr="http://www.mexicoenfotos.com/fotos/MX12537484483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0"/>
            <a:ext cx="370790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Autofit/>
          </a:bodyPr>
          <a:lstStyle/>
          <a:p>
            <a:pPr algn="ctr"/>
            <a:r>
              <a:rPr lang="es-MX" sz="11500" dirty="0" smtClean="0">
                <a:latin typeface="Berlin Sans FB" pitchFamily="34" charset="0"/>
              </a:rPr>
              <a:t>FRONTERA</a:t>
            </a:r>
            <a:endParaRPr lang="es-MX" sz="11500" dirty="0">
              <a:latin typeface="Berlin Sans FB" pitchFamily="34" charset="0"/>
            </a:endParaRPr>
          </a:p>
        </p:txBody>
      </p:sp>
      <p:sp>
        <p:nvSpPr>
          <p:cNvPr id="9218" name="AutoShape 2" descr="http://2.bp.blogspot.com/_RrPtLLGT16E/RwzxUTQGaFI/AAAAAAAAAeE/JrcoKo8Sngk/s400/Frontera+escudo.png"/>
          <p:cNvSpPr>
            <a:spLocks noChangeAspect="1" noChangeArrowheads="1"/>
          </p:cNvSpPr>
          <p:nvPr/>
        </p:nvSpPr>
        <p:spPr bwMode="auto">
          <a:xfrm>
            <a:off x="63500" y="-136525"/>
            <a:ext cx="1866900" cy="28575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9220" name="Picture 4" descr="http://2.bp.blogspot.com/_RrPtLLGT16E/RwzxUTQGaFI/AAAAAAAAAeE/JrcoKo8Sngk/s400/Frontera+escud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560840" cy="5017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10700" dirty="0" smtClean="0">
                <a:latin typeface="Berlin Sans FB" pitchFamily="34" charset="0"/>
              </a:rPr>
              <a:t>UBICACIÓN</a:t>
            </a:r>
            <a:endParaRPr lang="es-MX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898016"/>
          </a:xfrm>
        </p:spPr>
        <p:txBody>
          <a:bodyPr>
            <a:noAutofit/>
          </a:bodyPr>
          <a:lstStyle/>
          <a:p>
            <a:r>
              <a:rPr lang="es-MX" sz="4800" dirty="0"/>
              <a:t>se localiza en la zona centro en el estado de Coahuila y se encuentra a una distancia aproximada de 200 kilómetros de la capital del estado.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3888432" cy="1143000"/>
          </a:xfrm>
        </p:spPr>
        <p:txBody>
          <a:bodyPr>
            <a:noAutofit/>
          </a:bodyPr>
          <a:lstStyle/>
          <a:p>
            <a:r>
              <a:rPr lang="es-MX" sz="7200" dirty="0" smtClean="0">
                <a:latin typeface="Berlin Sans FB" pitchFamily="34" charset="0"/>
              </a:rPr>
              <a:t>FLORA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600200"/>
            <a:ext cx="5076056" cy="5257800"/>
          </a:xfrm>
        </p:spPr>
        <p:txBody>
          <a:bodyPr>
            <a:noAutofit/>
          </a:bodyPr>
          <a:lstStyle/>
          <a:p>
            <a:r>
              <a:rPr lang="es-MX" sz="6000" dirty="0" smtClean="0"/>
              <a:t>Mezquites</a:t>
            </a:r>
            <a:endParaRPr lang="es-MX" sz="6000" dirty="0"/>
          </a:p>
          <a:p>
            <a:r>
              <a:rPr lang="es-MX" sz="6000" dirty="0" smtClean="0"/>
              <a:t>Matorrales</a:t>
            </a:r>
          </a:p>
          <a:p>
            <a:r>
              <a:rPr lang="es-MX" sz="6000" dirty="0" smtClean="0"/>
              <a:t>Zacate</a:t>
            </a:r>
          </a:p>
          <a:p>
            <a:r>
              <a:rPr lang="es-MX" sz="6000" dirty="0" smtClean="0"/>
              <a:t>Árboles</a:t>
            </a:r>
          </a:p>
        </p:txBody>
      </p:sp>
      <p:pic>
        <p:nvPicPr>
          <p:cNvPr id="8194" name="Picture 2" descr="http://upload.wikimedia.org/wikipedia/commons/e/ea/Prosopis-glandulosa-hab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4"/>
            <a:ext cx="2801573" cy="1725167"/>
          </a:xfrm>
          <a:prstGeom prst="rect">
            <a:avLst/>
          </a:prstGeom>
          <a:noFill/>
        </p:spPr>
      </p:pic>
      <p:pic>
        <p:nvPicPr>
          <p:cNvPr id="8196" name="Picture 4" descr="http://www.rinconcitocanario.com/plantas/fotos7/salvaje-pa36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492896"/>
            <a:ext cx="2736304" cy="2016224"/>
          </a:xfrm>
          <a:prstGeom prst="rect">
            <a:avLst/>
          </a:prstGeom>
          <a:noFill/>
        </p:spPr>
      </p:pic>
      <p:pic>
        <p:nvPicPr>
          <p:cNvPr id="8198" name="Picture 6" descr="http://4.bp.blogspot.com/_5af_XAPnXFE/SyVaIhTyPSI/AAAAAAAAAJU/U-LHPlDUFwI/s400/DSC03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53136"/>
            <a:ext cx="2945904" cy="1849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1143000"/>
          </a:xfrm>
        </p:spPr>
        <p:txBody>
          <a:bodyPr>
            <a:noAutofit/>
          </a:bodyPr>
          <a:lstStyle/>
          <a:p>
            <a:r>
              <a:rPr lang="es-MX" sz="7200" dirty="0" smtClean="0">
                <a:latin typeface="Berlin Sans FB" pitchFamily="34" charset="0"/>
              </a:rPr>
              <a:t>FAUNA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5257800"/>
          </a:xfrm>
        </p:spPr>
        <p:txBody>
          <a:bodyPr>
            <a:normAutofit/>
          </a:bodyPr>
          <a:lstStyle/>
          <a:p>
            <a:r>
              <a:rPr lang="es-MX" sz="5400" dirty="0" smtClean="0"/>
              <a:t>Coyotes</a:t>
            </a:r>
          </a:p>
          <a:p>
            <a:r>
              <a:rPr lang="es-MX" sz="5400" dirty="0" smtClean="0"/>
              <a:t>Liebres</a:t>
            </a:r>
          </a:p>
          <a:p>
            <a:r>
              <a:rPr lang="es-MX" sz="5400" dirty="0" smtClean="0"/>
              <a:t>Conejos</a:t>
            </a:r>
          </a:p>
          <a:p>
            <a:r>
              <a:rPr lang="es-MX" sz="5400" dirty="0" smtClean="0"/>
              <a:t>Lagartijas</a:t>
            </a:r>
          </a:p>
          <a:p>
            <a:r>
              <a:rPr lang="es-MX" sz="5400" dirty="0" smtClean="0"/>
              <a:t>Topos</a:t>
            </a:r>
            <a:endParaRPr lang="es-MX" sz="5400" dirty="0"/>
          </a:p>
        </p:txBody>
      </p:sp>
      <p:sp>
        <p:nvSpPr>
          <p:cNvPr id="7170" name="AutoShape 2" descr="http://www.duiops.net/seresvivos/galeria/coyotes/Animals%20North%20American_Coyote%20Mother%20and%20Pup.jpg"/>
          <p:cNvSpPr>
            <a:spLocks noChangeAspect="1" noChangeArrowheads="1"/>
          </p:cNvSpPr>
          <p:nvPr/>
        </p:nvSpPr>
        <p:spPr bwMode="auto">
          <a:xfrm>
            <a:off x="155575" y="-1943100"/>
            <a:ext cx="5391150" cy="404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172" name="AutoShape 4" descr="http://www.duiops.net/seresvivos/galeria/coyotes/Animals%20North%20American_Coyote%20Mother%20and%20Pup.jpg"/>
          <p:cNvSpPr>
            <a:spLocks noChangeAspect="1" noChangeArrowheads="1"/>
          </p:cNvSpPr>
          <p:nvPr/>
        </p:nvSpPr>
        <p:spPr bwMode="auto">
          <a:xfrm>
            <a:off x="155575" y="-1943100"/>
            <a:ext cx="5391150" cy="404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7174" name="Picture 6" descr="http://www.duiops.net/seresvivos/galeria/coyotes/Animals%20North%20American_Coyote%20Mother%20and%20P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04664"/>
            <a:ext cx="2016224" cy="1838367"/>
          </a:xfrm>
          <a:prstGeom prst="rect">
            <a:avLst/>
          </a:prstGeom>
          <a:noFill/>
        </p:spPr>
      </p:pic>
      <p:pic>
        <p:nvPicPr>
          <p:cNvPr id="7176" name="Picture 8" descr="http://www.10puntos.com/wp-content/uploads/2010/01/conejo-en-pas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132856"/>
            <a:ext cx="1979712" cy="1872208"/>
          </a:xfrm>
          <a:prstGeom prst="rect">
            <a:avLst/>
          </a:prstGeom>
          <a:noFill/>
        </p:spPr>
      </p:pic>
      <p:pic>
        <p:nvPicPr>
          <p:cNvPr id="7177" name="Picture 9" descr="F:\las-lagartijas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933056"/>
            <a:ext cx="2207212" cy="1440160"/>
          </a:xfrm>
          <a:prstGeom prst="rect">
            <a:avLst/>
          </a:prstGeom>
          <a:noFill/>
        </p:spPr>
      </p:pic>
      <p:pic>
        <p:nvPicPr>
          <p:cNvPr id="7178" name="Picture 10" descr="F:\naturaleza_topo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509120"/>
            <a:ext cx="2034480" cy="20070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es-MX" sz="8000" b="1" dirty="0"/>
              <a:t>Ubicación</a:t>
            </a:r>
            <a:r>
              <a:rPr lang="es-MX" sz="5400" b="1" dirty="0"/>
              <a:t> </a:t>
            </a:r>
            <a:endParaRPr lang="es-MX" sz="5400" dirty="0"/>
          </a:p>
          <a:p>
            <a:pPr algn="just">
              <a:buNone/>
            </a:pPr>
            <a:r>
              <a:rPr lang="es-MX" dirty="0" smtClean="0"/>
              <a:t>    </a:t>
            </a:r>
            <a:r>
              <a:rPr lang="es-MX" sz="4000" dirty="0" smtClean="0">
                <a:latin typeface="Century Gothic" pitchFamily="34" charset="0"/>
              </a:rPr>
              <a:t>San </a:t>
            </a:r>
            <a:r>
              <a:rPr lang="es-MX" sz="4000" dirty="0">
                <a:latin typeface="Century Gothic" pitchFamily="34" charset="0"/>
              </a:rPr>
              <a:t>Buenaventura se ubica en el </a:t>
            </a:r>
            <a:r>
              <a:rPr lang="es-MX" sz="4000" dirty="0" smtClean="0">
                <a:latin typeface="Century Gothic" pitchFamily="34" charset="0"/>
              </a:rPr>
              <a:t>estado </a:t>
            </a:r>
            <a:r>
              <a:rPr lang="es-MX" sz="4000" dirty="0">
                <a:latin typeface="Century Gothic" pitchFamily="34" charset="0"/>
              </a:rPr>
              <a:t>de Coahuila de Zaragoza en las coordenadas geográficas latitud 27.059722 y longitud -101.548333 a una mediana altura de 500 metros sobre el nivel del mar (msnm).</a:t>
            </a:r>
            <a:endParaRPr lang="es-MX" dirty="0">
              <a:latin typeface="Century Gothic" pitchFamily="34" charset="0"/>
            </a:endParaRP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1143000"/>
          </a:xfrm>
        </p:spPr>
        <p:txBody>
          <a:bodyPr>
            <a:noAutofit/>
          </a:bodyPr>
          <a:lstStyle/>
          <a:p>
            <a:pPr algn="ctr"/>
            <a:r>
              <a:rPr lang="es-MX" sz="7200" dirty="0" smtClean="0">
                <a:latin typeface="Berlin Sans FB" pitchFamily="34" charset="0"/>
              </a:rPr>
              <a:t>EDUCACIÓN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572000"/>
          </a:xfrm>
        </p:spPr>
        <p:txBody>
          <a:bodyPr>
            <a:noAutofit/>
          </a:bodyPr>
          <a:lstStyle/>
          <a:p>
            <a:r>
              <a:rPr lang="es-MX" sz="4000" dirty="0" smtClean="0"/>
              <a:t>Se encuentran diversas Escuelas Primarias.</a:t>
            </a:r>
          </a:p>
          <a:p>
            <a:r>
              <a:rPr lang="es-MX" sz="4000" dirty="0" smtClean="0"/>
              <a:t>Hay 3 secundarias</a:t>
            </a:r>
          </a:p>
          <a:p>
            <a:r>
              <a:rPr lang="es-MX" sz="4000" dirty="0" smtClean="0"/>
              <a:t>Para la educación media superior se encuentra</a:t>
            </a:r>
          </a:p>
          <a:p>
            <a:pPr algn="ctr"/>
            <a:r>
              <a:rPr lang="es-MX" sz="4000" dirty="0" smtClean="0"/>
              <a:t>El CECYTEC</a:t>
            </a:r>
          </a:p>
          <a:p>
            <a:pPr algn="ctr"/>
            <a:r>
              <a:rPr lang="es-MX" sz="4000" dirty="0" smtClean="0"/>
              <a:t>CONALEP</a:t>
            </a:r>
          </a:p>
          <a:p>
            <a:pPr algn="ctr"/>
            <a:r>
              <a:rPr lang="es-MX" sz="4000" dirty="0" smtClean="0"/>
              <a:t>Cetís.</a:t>
            </a:r>
          </a:p>
        </p:txBody>
      </p:sp>
      <p:pic>
        <p:nvPicPr>
          <p:cNvPr id="6145" name="Picture 1" descr="F:\Coahuila Cecyte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1208" y="4725144"/>
            <a:ext cx="2822792" cy="1743049"/>
          </a:xfrm>
          <a:prstGeom prst="rect">
            <a:avLst/>
          </a:prstGeom>
          <a:noFill/>
        </p:spPr>
      </p:pic>
      <p:pic>
        <p:nvPicPr>
          <p:cNvPr id="6146" name="Picture 2" descr="F:\Conalep.-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869160"/>
            <a:ext cx="2664296" cy="1761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latin typeface="Berlin Sans FB" pitchFamily="34" charset="0"/>
              </a:rPr>
              <a:t>SALUD</a:t>
            </a:r>
            <a:endParaRPr lang="es-MX" sz="88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412776"/>
            <a:ext cx="5472608" cy="5112568"/>
          </a:xfrm>
        </p:spPr>
        <p:txBody>
          <a:bodyPr>
            <a:normAutofit fontScale="85000" lnSpcReduction="20000"/>
          </a:bodyPr>
          <a:lstStyle/>
          <a:p>
            <a:r>
              <a:rPr lang="es-MX" sz="6000" dirty="0" smtClean="0"/>
              <a:t>La </a:t>
            </a:r>
            <a:r>
              <a:rPr lang="es-MX" sz="5400" dirty="0" smtClean="0"/>
              <a:t>población de Frontera cuenta con el servicio médico del Instituto Mexicano del Seguro Social (IMSS)</a:t>
            </a:r>
            <a:endParaRPr lang="es-MX" sz="5400" dirty="0"/>
          </a:p>
        </p:txBody>
      </p:sp>
      <p:pic>
        <p:nvPicPr>
          <p:cNvPr id="4" name="Picture 2" descr="http://noticiasenlinea.com/wp-content/uploads/2011/12/imss-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556792"/>
            <a:ext cx="3240360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6600" dirty="0" smtClean="0">
                <a:latin typeface="Berlin Sans FB" pitchFamily="34" charset="0"/>
              </a:rPr>
              <a:t>ACTIVIDADES ECONÓMICAS</a:t>
            </a:r>
            <a:endParaRPr lang="es-MX" sz="66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464496"/>
          </a:xfrm>
        </p:spPr>
        <p:txBody>
          <a:bodyPr>
            <a:normAutofit fontScale="92500" lnSpcReduction="20000"/>
          </a:bodyPr>
          <a:lstStyle/>
          <a:p>
            <a:r>
              <a:rPr lang="es-ES" sz="4400" dirty="0"/>
              <a:t>Las principales actividades económicas del municipio son la transformación de productos minerales y metálicos. En ella se asientan la estación de </a:t>
            </a:r>
            <a:r>
              <a:rPr lang="es-ES" sz="4400" dirty="0">
                <a:hlinkClick r:id="rId2" tooltip="Ferrocarril"/>
              </a:rPr>
              <a:t>ferrocarril</a:t>
            </a:r>
            <a:r>
              <a:rPr lang="es-ES" sz="4400" dirty="0"/>
              <a:t> y el </a:t>
            </a:r>
            <a:r>
              <a:rPr lang="es-ES" sz="4400" dirty="0">
                <a:hlinkClick r:id="rId3" tooltip="Aeropuerto"/>
              </a:rPr>
              <a:t>aeropuerto</a:t>
            </a:r>
            <a:r>
              <a:rPr lang="es-ES" sz="4400" dirty="0"/>
              <a:t> internacional de la zona conurbada.</a:t>
            </a:r>
            <a:endParaRPr lang="es-MX" sz="4400" dirty="0"/>
          </a:p>
          <a:p>
            <a:endParaRPr lang="es-MX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8800" dirty="0" smtClean="0">
                <a:latin typeface="Berlin Sans FB" pitchFamily="34" charset="0"/>
              </a:rPr>
              <a:t>INDUSTRIAS</a:t>
            </a:r>
            <a:endParaRPr lang="es-MX" sz="88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5050904" cy="4572000"/>
          </a:xfrm>
        </p:spPr>
        <p:txBody>
          <a:bodyPr>
            <a:normAutofit/>
          </a:bodyPr>
          <a:lstStyle/>
          <a:p>
            <a:r>
              <a:rPr lang="es-MX" sz="7200" dirty="0" smtClean="0"/>
              <a:t>TACATA</a:t>
            </a:r>
          </a:p>
          <a:p>
            <a:r>
              <a:rPr lang="es-MX" sz="7200" dirty="0" smtClean="0"/>
              <a:t>TEXIL DE MÉXICO</a:t>
            </a:r>
            <a:endParaRPr lang="es-MX" sz="7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9600" dirty="0" smtClean="0">
                <a:latin typeface="Berlin Sans FB" pitchFamily="34" charset="0"/>
              </a:rPr>
              <a:t>TRADISIONES</a:t>
            </a:r>
            <a:endParaRPr lang="es-MX" sz="72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060848"/>
            <a:ext cx="8748464" cy="4797152"/>
          </a:xfrm>
        </p:spPr>
        <p:txBody>
          <a:bodyPr>
            <a:normAutofit/>
          </a:bodyPr>
          <a:lstStyle/>
          <a:p>
            <a:r>
              <a:rPr lang="es-MX" sz="6000" dirty="0" smtClean="0"/>
              <a:t>Festival de Frontera que se celebra en el mes de abril</a:t>
            </a:r>
            <a:endParaRPr lang="es-MX" sz="6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s-MX" sz="8800" dirty="0" smtClean="0">
                <a:latin typeface="Berlin Sans FB" pitchFamily="34" charset="0"/>
              </a:rPr>
              <a:t>TURISMO</a:t>
            </a:r>
            <a:endParaRPr lang="es-MX" sz="8800" dirty="0">
              <a:latin typeface="Berlin Sans FB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412776"/>
            <a:ext cx="5652120" cy="5445224"/>
          </a:xfrm>
        </p:spPr>
        <p:txBody>
          <a:bodyPr>
            <a:normAutofit lnSpcReduction="10000"/>
          </a:bodyPr>
          <a:lstStyle/>
          <a:p>
            <a:r>
              <a:rPr lang="es-MX" sz="4400" dirty="0" smtClean="0"/>
              <a:t>No se hay mucho turismo en Frontera, pero tiene la PLAZA PRINCIPAL la que es visitada por las personas de esta localidad</a:t>
            </a:r>
            <a:r>
              <a:rPr lang="es-MX" dirty="0" smtClean="0"/>
              <a:t>.</a:t>
            </a:r>
            <a:endParaRPr lang="es-MX" dirty="0"/>
          </a:p>
        </p:txBody>
      </p:sp>
      <p:pic>
        <p:nvPicPr>
          <p:cNvPr id="2049" name="Picture 1" descr="F:\MX12182376718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412776"/>
            <a:ext cx="3563888" cy="2664296"/>
          </a:xfrm>
          <a:prstGeom prst="rect">
            <a:avLst/>
          </a:prstGeom>
          <a:noFill/>
        </p:spPr>
      </p:pic>
      <p:pic>
        <p:nvPicPr>
          <p:cNvPr id="2050" name="Picture 2" descr="F:\al-servicio-de-la-gente-la-gra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05064"/>
            <a:ext cx="3563888" cy="2564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6600" b="1" dirty="0"/>
              <a:t>Población</a:t>
            </a:r>
            <a:endParaRPr lang="es-MX" sz="6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sz="4000" dirty="0"/>
              <a:t>En San Buenaventura viven 17951 personas de las cuales 8853 son masculinos y 9098 femeninos. Hay 11603 ciudadanos que son mayores de 18 años, 1557 personas de ellos tienen 60 años o más de edad.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s-MX" sz="6600" dirty="0" smtClean="0"/>
              <a:t>FLORA</a:t>
            </a:r>
            <a:endParaRPr lang="es-MX" sz="6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76056" y="1268760"/>
            <a:ext cx="4067944" cy="5589240"/>
          </a:xfrm>
        </p:spPr>
        <p:txBody>
          <a:bodyPr>
            <a:normAutofit fontScale="92500" lnSpcReduction="10000"/>
          </a:bodyPr>
          <a:lstStyle/>
          <a:p>
            <a:r>
              <a:rPr lang="es-MX" sz="4400" dirty="0" smtClean="0"/>
              <a:t>arbustos </a:t>
            </a:r>
            <a:r>
              <a:rPr lang="es-MX" sz="4400" dirty="0"/>
              <a:t>como: guajillo, gatuños, palo blanco, fresnos, pinos, encinos, </a:t>
            </a:r>
            <a:r>
              <a:rPr lang="es-MX" sz="4400" dirty="0" smtClean="0"/>
              <a:t>cedros.</a:t>
            </a:r>
            <a:endParaRPr lang="es-MX" sz="4400" dirty="0"/>
          </a:p>
          <a:p>
            <a:endParaRPr lang="es-MX" dirty="0"/>
          </a:p>
        </p:txBody>
      </p:sp>
      <p:pic>
        <p:nvPicPr>
          <p:cNvPr id="5122" name="Picture 2" descr="http://t3.gstatic.com/images?q=tbn:ANd9GcROStuJzKmipgbfFkuIxe8zBhIdhQUGpLcxi0Ig_J59bh74XdAJSKTJU_W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4464496" cy="2520280"/>
          </a:xfrm>
          <a:prstGeom prst="rect">
            <a:avLst/>
          </a:prstGeom>
          <a:noFill/>
        </p:spPr>
      </p:pic>
      <p:pic>
        <p:nvPicPr>
          <p:cNvPr id="5124" name="Picture 4" descr="http://www.mexicanconifers.org/images/conifers/Cupressaceae/Callitropsis/guadalupensishabi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89040"/>
            <a:ext cx="446449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67944" y="0"/>
            <a:ext cx="5076056" cy="6857999"/>
          </a:xfrm>
        </p:spPr>
        <p:txBody>
          <a:bodyPr>
            <a:normAutofit fontScale="92500" lnSpcReduction="20000"/>
          </a:bodyPr>
          <a:lstStyle/>
          <a:p>
            <a:r>
              <a:rPr lang="es-MX" dirty="0" smtClean="0"/>
              <a:t>Mientras que en los estratos medio encontramos; cenizos, gobernadora, chaparro prieto, tullidora, ocotillo, maguey, nopales, lechuguilla, palmas, palmito, biznagas, huizache, mezquite, sotol, madroño etc. En la cabecera del municipio se encuentran algunos arboles frutales como son: nogales, palmas datileras, granados, higueras, chabacanos, ciruelos, manzanos chinos, etc. </a:t>
            </a:r>
          </a:p>
          <a:p>
            <a:endParaRPr lang="es-MX" dirty="0"/>
          </a:p>
        </p:txBody>
      </p:sp>
      <p:pic>
        <p:nvPicPr>
          <p:cNvPr id="4098" name="Picture 2" descr="http://www.xploranorte.com/images/09/ocotillo/fotos/3_fto_comunid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361494">
            <a:off x="5461" y="539861"/>
            <a:ext cx="2515979" cy="2175917"/>
          </a:xfrm>
          <a:prstGeom prst="rect">
            <a:avLst/>
          </a:prstGeom>
          <a:noFill/>
        </p:spPr>
      </p:pic>
      <p:pic>
        <p:nvPicPr>
          <p:cNvPr id="4100" name="Picture 4" descr="http://images.quebarato.com.mx/T440x/venta+de+maguey+y+nopal+pachuca+de+soto+hidalgo+mexico__4B2108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692696"/>
            <a:ext cx="2366797" cy="1775098"/>
          </a:xfrm>
          <a:prstGeom prst="rect">
            <a:avLst/>
          </a:prstGeom>
          <a:noFill/>
        </p:spPr>
      </p:pic>
      <p:sp>
        <p:nvSpPr>
          <p:cNvPr id="4102" name="AutoShape 6" descr="http://static.panoramio.com/photos/original/57204434.jpg"/>
          <p:cNvSpPr>
            <a:spLocks noChangeAspect="1" noChangeArrowheads="1"/>
          </p:cNvSpPr>
          <p:nvPr/>
        </p:nvSpPr>
        <p:spPr bwMode="auto">
          <a:xfrm>
            <a:off x="63500" y="-136525"/>
            <a:ext cx="5391150" cy="40481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104" name="Picture 8" descr="http://static.panoramio.com/photos/original/57204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728045">
            <a:off x="1596652" y="2565782"/>
            <a:ext cx="2226525" cy="1671861"/>
          </a:xfrm>
          <a:prstGeom prst="rect">
            <a:avLst/>
          </a:prstGeom>
          <a:noFill/>
        </p:spPr>
      </p:pic>
      <p:pic>
        <p:nvPicPr>
          <p:cNvPr id="4106" name="Picture 10" descr="http://imagenes.lapapa.com/?i=1623550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717032"/>
            <a:ext cx="1944216" cy="2513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260263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s-MX" sz="6000" dirty="0"/>
              <a:t>F</a:t>
            </a:r>
            <a:r>
              <a:rPr lang="es-MX" sz="6000" dirty="0" smtClean="0"/>
              <a:t>auna</a:t>
            </a:r>
            <a:endParaRPr lang="es-MX" sz="6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067944" y="0"/>
            <a:ext cx="5076056" cy="6858000"/>
          </a:xfrm>
        </p:spPr>
        <p:txBody>
          <a:bodyPr>
            <a:normAutofit lnSpcReduction="10000"/>
          </a:bodyPr>
          <a:lstStyle/>
          <a:p>
            <a:r>
              <a:rPr lang="es-MX" dirty="0"/>
              <a:t>Siendo una zona </a:t>
            </a:r>
            <a:r>
              <a:rPr lang="es-MX" dirty="0" smtClean="0"/>
              <a:t>semidesértica </a:t>
            </a:r>
            <a:r>
              <a:rPr lang="es-MX" dirty="0"/>
              <a:t>presenta la típica fauna de estas regiones como lo son: coyotes, gato montes, pumas, osos, venados, liebres, conejos, zorrillos, etc. encontramos algunas variedades de aves como: pato silvestre, tórtolas, tecolote, lechuzas, aguilillas, cenzontle, zopilotes, hurracas, chileros, etc. </a:t>
            </a:r>
          </a:p>
          <a:p>
            <a:endParaRPr lang="es-MX" dirty="0"/>
          </a:p>
        </p:txBody>
      </p:sp>
      <p:pic>
        <p:nvPicPr>
          <p:cNvPr id="18434" name="Picture 2" descr="http://www.duiops.net/seresvivos/galeria/coyotes/Animals%20North%20American_Coyote%20Mother%20and%20P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2366814" cy="1777201"/>
          </a:xfrm>
          <a:prstGeom prst="rect">
            <a:avLst/>
          </a:prstGeom>
          <a:noFill/>
        </p:spPr>
      </p:pic>
      <p:pic>
        <p:nvPicPr>
          <p:cNvPr id="18436" name="Picture 4" descr="http://www.uniendovoces.com/wp-content/uploads/2011/12/venado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908720"/>
            <a:ext cx="1944216" cy="1800200"/>
          </a:xfrm>
          <a:prstGeom prst="rect">
            <a:avLst/>
          </a:prstGeom>
          <a:noFill/>
        </p:spPr>
      </p:pic>
      <p:pic>
        <p:nvPicPr>
          <p:cNvPr id="18438" name="Picture 6" descr="http://www.10puntos.com/wp-content/uploads/2010/01/conejo-en-pas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36912"/>
            <a:ext cx="2339752" cy="2016224"/>
          </a:xfrm>
          <a:prstGeom prst="rect">
            <a:avLst/>
          </a:prstGeom>
          <a:noFill/>
        </p:spPr>
      </p:pic>
      <p:pic>
        <p:nvPicPr>
          <p:cNvPr id="18440" name="Picture 8" descr="http://vitrine.plaisir.free.fr/fourrure/fourrures_animaux/moufflet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708921"/>
            <a:ext cx="1944216" cy="1944216"/>
          </a:xfrm>
          <a:prstGeom prst="rect">
            <a:avLst/>
          </a:prstGeom>
          <a:noFill/>
        </p:spPr>
      </p:pic>
      <p:pic>
        <p:nvPicPr>
          <p:cNvPr id="18442" name="Picture 10" descr="http://aquiesqueretaro.com/wp-content/uploads/2011/06/Ojos-de-tecolot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581128"/>
            <a:ext cx="2341432" cy="2276872"/>
          </a:xfrm>
          <a:prstGeom prst="rect">
            <a:avLst/>
          </a:prstGeom>
          <a:noFill/>
        </p:spPr>
      </p:pic>
      <p:pic>
        <p:nvPicPr>
          <p:cNvPr id="18444" name="Picture 12" descr="http://www.avesnicaragua.org/Dibujo/Coragyps%20atratu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653136"/>
            <a:ext cx="1872208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2520280"/>
          </a:xfrm>
        </p:spPr>
        <p:txBody>
          <a:bodyPr>
            <a:normAutofit fontScale="90000"/>
          </a:bodyPr>
          <a:lstStyle/>
          <a:p>
            <a:r>
              <a:rPr lang="es-MX" sz="11500" dirty="0" smtClean="0"/>
              <a:t>EDUCACIÓN</a:t>
            </a:r>
            <a:endParaRPr lang="es-MX" sz="11500" dirty="0"/>
          </a:p>
        </p:txBody>
      </p:sp>
      <p:pic>
        <p:nvPicPr>
          <p:cNvPr id="20482" name="Picture 2" descr="http://1.bp.blogspot.com/_TbkceCHDQM4/SqnX7dTE-AI/AAAAAAAAfT0/WRckzv4y2zk/s400/NIA_CO~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933057"/>
            <a:ext cx="2555776" cy="2924943"/>
          </a:xfrm>
          <a:prstGeom prst="rect">
            <a:avLst/>
          </a:prstGeom>
          <a:noFill/>
        </p:spPr>
      </p:pic>
      <p:pic>
        <p:nvPicPr>
          <p:cNvPr id="20484" name="Picture 4" descr="http://3.bp.blogspot.com/_oPW0OOKH080/SpS2t1itwpI/AAAAAAAAAy4/SW_sIC4igPY/s320/Lapiz+animado_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23927" y="-2331641"/>
            <a:ext cx="1512168" cy="6840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3.gstatic.com/images?q=tbn:ANd9GcSSHhTmZZeGbx7l0trcRUrGJi-GYxHI8SnaMtaEBUafyqSD-Plpvwj-hi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0"/>
            <a:ext cx="2667000" cy="3284984"/>
          </a:xfrm>
          <a:prstGeom prst="rect">
            <a:avLst/>
          </a:prstGeom>
          <a:noFill/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6707088" cy="6597352"/>
          </a:xfrm>
        </p:spPr>
        <p:txBody>
          <a:bodyPr>
            <a:normAutofit fontScale="85000" lnSpcReduction="20000"/>
          </a:bodyPr>
          <a:lstStyle/>
          <a:p>
            <a:r>
              <a:rPr lang="es-MX" sz="4000" dirty="0" smtClean="0"/>
              <a:t>Cuenta con: 10 </a:t>
            </a:r>
            <a:r>
              <a:rPr lang="es-MX" sz="4000" dirty="0"/>
              <a:t>Jardines de Niños 1 Escuela Preparatoria 1 Educación Especial 2 Escuelas Profesionales 20 Escuelas Primarias 2 Escuelas Técnicas 2 Escuelas Secundaria Academia Comercial. </a:t>
            </a:r>
            <a:r>
              <a:rPr lang="es-MX" sz="4000" dirty="0" smtClean="0"/>
              <a:t>cuenta </a:t>
            </a:r>
            <a:r>
              <a:rPr lang="es-MX" sz="4000" dirty="0"/>
              <a:t>en la cabecera municipal con un Centro del DIF (Desarrollo Integral de la </a:t>
            </a:r>
            <a:r>
              <a:rPr lang="es-MX" sz="4000" dirty="0" smtClean="0"/>
              <a:t>Familia) </a:t>
            </a:r>
            <a:r>
              <a:rPr lang="es-MX" sz="4000" dirty="0"/>
              <a:t>donde se imparten una diversidad de cursos de manualidades y culturales. </a:t>
            </a:r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0" y="0"/>
            <a:ext cx="4572000" cy="6858000"/>
          </a:xfrm>
        </p:spPr>
        <p:txBody>
          <a:bodyPr>
            <a:normAutofit fontScale="92500" lnSpcReduction="20000"/>
          </a:bodyPr>
          <a:lstStyle/>
          <a:p>
            <a:r>
              <a:rPr lang="es-MX" sz="3600" dirty="0"/>
              <a:t>En el Municipio las unidades que dan atención a la Salud son : La Secretaría de Salud y Desarrollo Comunitario y El Instituto Mexicano del Seguro Social ( IMSS ). También cuenta con un centro periférico del ISSSTE y médicos particulares.</a:t>
            </a:r>
          </a:p>
          <a:p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611560" y="0"/>
            <a:ext cx="35283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SALUD</a:t>
            </a:r>
            <a:endParaRPr lang="es-ES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9458" name="Picture 2" descr="http://noticiasenlinea.com/wp-content/uploads/2011/12/imss-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2555776" cy="2520280"/>
          </a:xfrm>
          <a:prstGeom prst="rect">
            <a:avLst/>
          </a:prstGeom>
          <a:noFill/>
        </p:spPr>
      </p:pic>
      <p:pic>
        <p:nvPicPr>
          <p:cNvPr id="19460" name="Picture 4" descr="http://4.bp.blogspot.com/-RFHF0gLqw6Y/TXTWYh0XH6I/AAAAAAAAJl4/uAueDv6MB5g/s400/isss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933056"/>
            <a:ext cx="2592288" cy="2419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122</TotalTime>
  <Words>732</Words>
  <Application>Microsoft Office PowerPoint</Application>
  <PresentationFormat>Presentación en pantalla (4:3)</PresentationFormat>
  <Paragraphs>66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Brío</vt:lpstr>
      <vt:lpstr>SAN BUENAVENTURA</vt:lpstr>
      <vt:lpstr>Diapositiva 2</vt:lpstr>
      <vt:lpstr>Población</vt:lpstr>
      <vt:lpstr>FLORA</vt:lpstr>
      <vt:lpstr>Diapositiva 5</vt:lpstr>
      <vt:lpstr>Fauna</vt:lpstr>
      <vt:lpstr>EDUCACIÓN</vt:lpstr>
      <vt:lpstr>Diapositiva 8</vt:lpstr>
      <vt:lpstr>Diapositiva 9</vt:lpstr>
      <vt:lpstr>ACTIVIDADES ECONÓMICAS</vt:lpstr>
      <vt:lpstr>Diapositiva 11</vt:lpstr>
      <vt:lpstr>Diapositiva 12</vt:lpstr>
      <vt:lpstr>Diapositiva 13</vt:lpstr>
      <vt:lpstr>Tradiciones</vt:lpstr>
      <vt:lpstr>Centros Turísticos</vt:lpstr>
      <vt:lpstr>FRONTERA</vt:lpstr>
      <vt:lpstr>UBICACIÓN</vt:lpstr>
      <vt:lpstr>FLORA</vt:lpstr>
      <vt:lpstr>FAUNA</vt:lpstr>
      <vt:lpstr>EDUCACIÓN</vt:lpstr>
      <vt:lpstr>SALUD</vt:lpstr>
      <vt:lpstr>ACTIVIDADES ECONÓMICAS</vt:lpstr>
      <vt:lpstr>INDUSTRIAS</vt:lpstr>
      <vt:lpstr>TRADISIONES</vt:lpstr>
      <vt:lpstr>TURISMO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 BUENAVENTURA</dc:title>
  <dc:creator>Usuario</dc:creator>
  <cp:lastModifiedBy>Usuario</cp:lastModifiedBy>
  <cp:revision>15</cp:revision>
  <dcterms:created xsi:type="dcterms:W3CDTF">2012-03-14T00:49:34Z</dcterms:created>
  <dcterms:modified xsi:type="dcterms:W3CDTF">2012-04-25T19:57:10Z</dcterms:modified>
</cp:coreProperties>
</file>